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2" r:id="rId3"/>
    <p:sldId id="263" r:id="rId4"/>
    <p:sldId id="257" r:id="rId5"/>
    <p:sldId id="271" r:id="rId6"/>
    <p:sldId id="258" r:id="rId7"/>
    <p:sldId id="270" r:id="rId8"/>
    <p:sldId id="268" r:id="rId9"/>
    <p:sldId id="265" r:id="rId10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>
      <p:cViewPr varScale="1">
        <p:scale>
          <a:sx n="50" d="100"/>
          <a:sy n="50" d="100"/>
        </p:scale>
        <p:origin x="-9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1DE1E-0EE7-4CE3-87D5-FB221A8B28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BCEFF-CE44-4A96-89B7-9EE734F26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923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9B57B-9AB9-4D3B-A2B6-DC07CD58A00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7015B-BB3E-4756-BBB3-237648349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14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B04014-F8BE-4B0A-93AE-34AC690EF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EDDA0E-4E1E-4E58-BF9A-3FB2304BD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321460-0A3B-4D2A-8E24-92303E1A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0639-0DED-49CE-8346-22F7491696E8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8D91B6-1957-4BDE-A5D5-B21D3939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B9E58A-A3B7-4EFF-98F2-9018B763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18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9F590E-8410-434C-A976-0F517B2A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BDA9EE-02DB-4DD0-902D-395CDCD8D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7D8410-DB71-4C48-AB44-096C5FFC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FC66-B3AA-45D7-BED0-7CDAA92F0F2C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345BB6-C499-4B5A-923F-C85F319BE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60D70C-6B14-437F-A11C-C974E9D5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78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9FFA5BF-5A30-4752-9BBC-1E1D9BDA8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390546B-0E4A-4EF3-9189-FCD22CDF3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CC53B8-475F-4CE5-AB71-DF7E6DA96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D186-7D2C-4A84-90CB-FE385C2E6336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B887F0-0718-48A5-833D-47E850A4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725851-DA9B-4773-BEA8-7D6DD162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9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5ABA9B-6C01-4440-9894-42C7941A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4AF967-0935-414F-AA5D-92D8805A9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57904D-9494-47A4-AA0C-A9D90DE2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7DC7-4E5D-4857-A062-37869C918DB9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FC3026-9F4F-4C27-9ED4-B47655A56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5E873F-065F-4B26-9FAB-1AEE0613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60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3BA4C-CBF7-458B-A427-94F086C8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A0B241-FA1C-4F8F-939C-72019AAD9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BC8983-4B13-4A29-9E8C-4161FCB2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BC94-D505-4027-93C2-7BE82664B122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04FC1F-7724-4735-AD8E-F9BCAC898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F0AD96-8BDE-4CFF-8B71-7F7D5586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497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7D0B5-5ECE-469E-B997-0B3A259D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99A372-9107-466F-9915-9E38FE392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A7EE9B0-23F0-42A9-B024-DDC040D2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99881B2-6953-440B-8BA5-822468E3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B49D-33FB-464A-8134-B5F0CE64CEDA}" type="datetime1">
              <a:rPr lang="en-IN" smtClean="0"/>
              <a:t>03-09-2018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F7C874-24F9-4ED2-9BEE-64B4FA8D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FE9B19-C7FF-430C-BF48-AC6A79FD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222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7A128E-BD3B-40A7-8FF1-A63BE2EA3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CEDBE0-76EE-4034-AA2C-7F6B515C2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812E6C-9278-492D-B11D-F3E9E3FEC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BC40DBF-C8E8-4B6F-A727-73AA4100B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039F234-C229-4150-A207-E613BB1E5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50AFB38-8434-4B9C-8E42-2BDE5D65E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E41F-8A07-4501-9B34-F59BA20D2E78}" type="datetime1">
              <a:rPr lang="en-IN" smtClean="0"/>
              <a:t>03-09-2018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FACCB7-07E3-493E-9F90-9782F650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BF7266D-0A3A-4A31-BA5F-AD6B9B22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41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ADC568-8F0E-4AC6-A478-CBED3F54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E58B1C-4B4B-475E-8D14-D560A736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376A-704D-428B-8AC3-011471155CF3}" type="datetime1">
              <a:rPr lang="en-IN" smtClean="0"/>
              <a:t>03-09-2018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4630E9-BB13-4E7B-A9A3-A4D33B46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A94D9F5-105E-4D41-B169-4139D082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960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373F5E-367F-4EDB-8D02-716EE13FF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C3F72-C1CF-4ED1-9E53-428CBF97FE5C}" type="datetime1">
              <a:rPr lang="en-IN" smtClean="0"/>
              <a:t>03-09-2018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59B4FA6-649A-454E-8070-C8D20BAE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782F97-271D-40EE-9D1E-37B85EB55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678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AD77AE-1637-489A-9126-1315A2B30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36D818-1860-43E4-B6B2-6233224D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CEB4A2-34FD-435F-850F-5333ED701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B6FE25-31EE-4894-9DA3-E8F5CF29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0E73-130B-4133-8BE5-A2405F741035}" type="datetime1">
              <a:rPr lang="en-IN" smtClean="0"/>
              <a:t>03-09-2018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B40EC4-A799-444A-A2BE-D98E7A6A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A51C84-3FD0-4578-A946-D03F4487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477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A66C21-3035-4396-9749-E1F15E32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3914FA7-716D-41B9-87C9-275DE28F5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35029E-CAC8-4195-9452-57A05F40E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0C51C6-B545-43A1-8892-FAD7C16E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BE47-BE70-4943-8172-A290ED5979F5}" type="datetime1">
              <a:rPr lang="en-IN" smtClean="0"/>
              <a:t>03-09-2018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CE9814-3EC6-4A26-8FF4-7E3B091F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2517F7-22A4-4642-8DC4-E94EE7D8C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357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DBEB1F-9D74-4A44-AED5-CD26A871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455226-C160-4971-84E8-E2102C7C7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74EF44-2816-4470-9076-EC70084F5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555E-C7AC-40A6-80A2-247FE5FC7748}" type="datetime1">
              <a:rPr lang="en-IN" smtClean="0"/>
              <a:t>03-09-2018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D964BC-0908-441F-BDD5-581016AEE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EACES Biannual conference, 6-8 September, 2018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4A73C7-5FFD-4DE8-BDEA-F73E0DD77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C0165-3ACB-4F4D-A60F-00054FF030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24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409" y="0"/>
            <a:ext cx="1516590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21788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64" y="5588765"/>
            <a:ext cx="1504335" cy="12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ím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Employee relations in Asian subsidiaries in Hungary: home or host country factors </a:t>
            </a:r>
            <a:r>
              <a:rPr lang="en-US" dirty="0" smtClean="0"/>
              <a:t>dominate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M. Sass, É. </a:t>
            </a:r>
            <a:r>
              <a:rPr lang="hu-HU" dirty="0" err="1" smtClean="0"/>
              <a:t>Ozsvald</a:t>
            </a:r>
            <a:r>
              <a:rPr lang="hu-HU" dirty="0" smtClean="0"/>
              <a:t>, K. </a:t>
            </a:r>
            <a:r>
              <a:rPr lang="hu-HU" dirty="0" err="1" smtClean="0"/>
              <a:t>Shobha</a:t>
            </a:r>
            <a:r>
              <a:rPr lang="hu-HU" dirty="0" smtClean="0"/>
              <a:t> and Á. </a:t>
            </a:r>
            <a:r>
              <a:rPr lang="hu-HU" dirty="0" err="1" smtClean="0"/>
              <a:t>Szunomár</a:t>
            </a:r>
            <a:endParaRPr lang="hu-HU" dirty="0" smtClean="0"/>
          </a:p>
          <a:p>
            <a:r>
              <a:rPr lang="hu-HU" dirty="0" smtClean="0"/>
              <a:t>MTA KRTK KTI</a:t>
            </a:r>
          </a:p>
          <a:p>
            <a:r>
              <a:rPr lang="hu-HU" dirty="0" smtClean="0"/>
              <a:t>(M. Sass: MTA KRTK KTI and BGE)</a:t>
            </a:r>
            <a:endParaRPr lang="hu-HU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170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954721" y="719250"/>
            <a:ext cx="1097279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Background of the research</a:t>
            </a:r>
          </a:p>
          <a:p>
            <a:pPr algn="ctr"/>
            <a:endParaRPr lang="en-GB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Asian foreign direct investments are substantial in Hungary in regional comparison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Japan, Korea, China and India play an important role in the Hungarian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BPM6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show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characterizes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Asian FDI in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analyse how it differs from the overall “FDI landscape”, from subsidiaries coming from non-Asian companies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map out factors - home and host country institutions, business and management culture - that influence the operation, HR management of these Asian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409" y="0"/>
            <a:ext cx="1516590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21788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64" y="5588765"/>
            <a:ext cx="1504335" cy="12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3BEB0B70-3F45-F847-B153-EAA922D2CB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21" y="2454466"/>
            <a:ext cx="769599" cy="928046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57741801-F1C4-634E-9F8D-E83DB255B4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334" y="2312962"/>
            <a:ext cx="1383629" cy="1383629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C56FEC03-3635-0041-BA04-CF80F5B75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749" y="2301545"/>
            <a:ext cx="898856" cy="898856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xmlns="" id="{B6D9736C-0AD3-9243-BA82-6C1D7CD74C4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82" t="47144" r="22914"/>
          <a:stretch/>
        </p:blipFill>
        <p:spPr>
          <a:xfrm>
            <a:off x="4187063" y="2312962"/>
            <a:ext cx="1368671" cy="1069550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xmlns="" id="{6FE0852A-FC89-244B-B78F-7AED1685671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635" y="2454466"/>
            <a:ext cx="1287379" cy="1018359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xmlns="" id="{8BB88E63-BA2A-534F-8572-A07A3CF4F2B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228" y="2741756"/>
            <a:ext cx="1459752" cy="487835"/>
          </a:xfrm>
          <a:prstGeom prst="rect">
            <a:avLst/>
          </a:prstGeom>
        </p:spPr>
      </p:pic>
      <p:pic>
        <p:nvPicPr>
          <p:cNvPr id="18" name="Kép 17">
            <a:extLst>
              <a:ext uri="{FF2B5EF4-FFF2-40B4-BE49-F238E27FC236}">
                <a16:creationId xmlns:a16="http://schemas.microsoft.com/office/drawing/2014/main" xmlns="" id="{51D8737F-DD59-4341-BCD7-6BE4296B15D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983" y="2801663"/>
            <a:ext cx="1566276" cy="241300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xmlns="" id="{2634943A-E3E7-4249-AB6A-E8AF63B8FA5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262" y="2671490"/>
            <a:ext cx="1386146" cy="493999"/>
          </a:xfrm>
          <a:prstGeom prst="rect">
            <a:avLst/>
          </a:prstGeom>
        </p:spPr>
      </p:pic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9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1012205" y="834449"/>
            <a:ext cx="1097279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Theoretical basis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Capitalism (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shaping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capitalism</a:t>
            </a:r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variaties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capitalism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Carney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2009;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Redding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2013) – no „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DME (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Nölke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Vliegenhart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2009)</a:t>
            </a:r>
          </a:p>
          <a:p>
            <a:pPr algn="just"/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000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Methodology</a:t>
            </a:r>
            <a:endParaRPr lang="en-GB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interviews 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with the representatives of five Japanese, Korean, Chinese and Indian-owned subsidiaries in Hungary, in automotive and/or electronics industries 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to 10 interviews per company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Macro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versus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ultimate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more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euros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%)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409" y="0"/>
            <a:ext cx="1516590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21788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64" y="5588765"/>
            <a:ext cx="1504335" cy="12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39911"/>
              </p:ext>
            </p:extLst>
          </p:nvPr>
        </p:nvGraphicFramePr>
        <p:xfrm>
          <a:off x="2148840" y="4770923"/>
          <a:ext cx="8031480" cy="21642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60119"/>
                <a:gridCol w="1031900"/>
                <a:gridCol w="1319480"/>
                <a:gridCol w="2062581"/>
                <a:gridCol w="2057400"/>
              </a:tblGrid>
              <a:tr h="472589">
                <a:tc>
                  <a:txBody>
                    <a:bodyPr/>
                    <a:lstStyle/>
                    <a:p>
                      <a:pPr algn="l" fontAlgn="b"/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b="1" u="none" strike="noStrike" dirty="0" err="1">
                          <a:effectLst/>
                        </a:rPr>
                        <a:t>direct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b="1" u="none" strike="noStrike" dirty="0" err="1">
                          <a:effectLst/>
                        </a:rPr>
                        <a:t>ultimate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b="1" u="none" strike="noStrike" dirty="0" err="1">
                          <a:effectLst/>
                        </a:rPr>
                        <a:t>direct</a:t>
                      </a:r>
                      <a:r>
                        <a:rPr lang="hu-HU" sz="1500" b="1" u="none" strike="noStrike" dirty="0">
                          <a:effectLst/>
                        </a:rPr>
                        <a:t> </a:t>
                      </a:r>
                      <a:r>
                        <a:rPr lang="hu-HU" sz="1500" b="1" u="none" strike="noStrike" dirty="0" err="1">
                          <a:effectLst/>
                        </a:rPr>
                        <a:t>in</a:t>
                      </a:r>
                      <a:r>
                        <a:rPr lang="hu-HU" sz="1500" b="1" u="none" strike="noStrike" dirty="0">
                          <a:effectLst/>
                        </a:rPr>
                        <a:t> </a:t>
                      </a:r>
                      <a:r>
                        <a:rPr lang="hu-HU" sz="1500" b="1" u="none" strike="noStrike" dirty="0" err="1" smtClean="0">
                          <a:effectLst/>
                        </a:rPr>
                        <a:t>%total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b="1" u="none" strike="noStrike" dirty="0" err="1">
                          <a:effectLst/>
                        </a:rPr>
                        <a:t>ultimate</a:t>
                      </a:r>
                      <a:r>
                        <a:rPr lang="hu-HU" sz="1500" b="1" u="none" strike="noStrike" dirty="0">
                          <a:effectLst/>
                        </a:rPr>
                        <a:t> </a:t>
                      </a:r>
                      <a:r>
                        <a:rPr lang="hu-HU" sz="1500" b="1" u="none" strike="noStrike" dirty="0" err="1">
                          <a:effectLst/>
                        </a:rPr>
                        <a:t>in</a:t>
                      </a:r>
                      <a:r>
                        <a:rPr lang="hu-HU" sz="1500" b="1" u="none" strike="noStrike" dirty="0">
                          <a:effectLst/>
                        </a:rPr>
                        <a:t> % </a:t>
                      </a:r>
                      <a:r>
                        <a:rPr lang="hu-HU" sz="1500" b="1" u="none" strike="noStrike" dirty="0" err="1">
                          <a:effectLst/>
                        </a:rPr>
                        <a:t>total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 err="1">
                          <a:effectLst/>
                        </a:rPr>
                        <a:t>China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214.7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1781.9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0.3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2.3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</a:rPr>
                        <a:t>Hongkong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412.8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127.4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0.5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0.2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</a:rPr>
                        <a:t>India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87.3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1642.9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0.1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2.1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 err="1">
                          <a:effectLst/>
                        </a:rPr>
                        <a:t>Japan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753.8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2065.3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1.0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2.7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</a:rPr>
                        <a:t>Korea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1275.8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1136.8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1.7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1.5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667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</a:rPr>
                        <a:t>Total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77199.3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77199.3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>
                          <a:effectLst/>
                        </a:rPr>
                        <a:t>3.6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</a:rPr>
                        <a:t>8.7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50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988142" y="545691"/>
            <a:ext cx="109727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000" b="1" dirty="0" smtClean="0"/>
          </a:p>
          <a:p>
            <a:pPr algn="ctr"/>
            <a:endParaRPr lang="hu-HU" sz="2000" b="1" dirty="0"/>
          </a:p>
          <a:p>
            <a:pPr algn="ctr"/>
            <a:r>
              <a:rPr lang="en-GB" sz="2000" b="1" dirty="0" smtClean="0"/>
              <a:t>Do </a:t>
            </a:r>
            <a:r>
              <a:rPr lang="en-GB" sz="2000" b="1" dirty="0"/>
              <a:t>home or host countries </a:t>
            </a:r>
            <a:r>
              <a:rPr lang="en-GB" sz="2000" b="1" dirty="0" smtClean="0"/>
              <a:t>dominate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shaping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subsidiary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strategy</a:t>
            </a:r>
            <a:r>
              <a:rPr lang="hu-HU" sz="2000" b="1" dirty="0" smtClean="0"/>
              <a:t>/management etc.</a:t>
            </a:r>
            <a:r>
              <a:rPr lang="en-GB" sz="2000" b="1" dirty="0" smtClean="0"/>
              <a:t>?</a:t>
            </a:r>
            <a:endParaRPr lang="hu-HU" sz="2000" b="1" dirty="0" smtClean="0"/>
          </a:p>
          <a:p>
            <a:pPr algn="ctr"/>
            <a:endParaRPr lang="en-GB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Institutionalised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used for the analysed countries and the DME model (Hungary) include industrial relations, employee relations, vocational training, employees’ training, promotion, turnover and skills acquisition of the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Nölke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Vliegenhart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2009;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Rugraff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Sass, 2017;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Carney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2009;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Witt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Redding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2013)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“Home country </a:t>
            </a: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differs from each other to a large extent in case of all the four analysed countries.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 the similarity in case of low level of workers’ organisation, low union density, in all the other areas, the five countries differ from each other.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above areas of analysis, questionnaire was compiled and executed through interviews with various officials of the companies (two to ten interviews per company)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Accordingly institutional characteristics of the MNC subsidiaries in Hungary, compared to the features of the DME model, are analysed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409" y="0"/>
            <a:ext cx="1516590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21788"/>
            <a:ext cx="1504334" cy="12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64" y="5588765"/>
            <a:ext cx="1504335" cy="12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89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620308"/>
              </p:ext>
            </p:extLst>
          </p:nvPr>
        </p:nvGraphicFramePr>
        <p:xfrm>
          <a:off x="106681" y="0"/>
          <a:ext cx="12024359" cy="6766640"/>
        </p:xfrm>
        <a:graphic>
          <a:graphicData uri="http://schemas.openxmlformats.org/drawingml/2006/table">
            <a:tbl>
              <a:tblPr firstRow="1" firstCol="1" bandRow="1"/>
              <a:tblGrid>
                <a:gridCol w="2763997"/>
                <a:gridCol w="1199593"/>
                <a:gridCol w="112919"/>
                <a:gridCol w="1764778"/>
                <a:gridCol w="1880297"/>
                <a:gridCol w="2176984"/>
                <a:gridCol w="2125791"/>
              </a:tblGrid>
              <a:tr h="227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China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India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Japan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Korea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DME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industrial relations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 or low share of expatriates among the leading managers of the subsidiary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not relevant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Mixed, usually low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State intervention in wage bargaining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 state- intervention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low-medium state intervention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 state intervention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 state intervention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company-level, low state intervention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subsidiary-/company-level coordination about working conditions: yes/no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works council or trade union at the subsidiary: yes/no (which?)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 (low union density)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 (low union density)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 (low union density)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 (low union density)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Usually no (low union density)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employee relations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long-term contracts or short-term contracts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short (private), long (state-owned)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short (private), long (state-owned)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long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Long-term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vocational training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vocational training exists at the workplace: yes/no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Yes,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overall education level: high/low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Low-medium for blue-collar workers, medium-high for </a:t>
                      </a:r>
                      <a:r>
                        <a:rPr lang="en-GB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white-collar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employees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turnover: high or low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low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Rather high (blue-collar)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main basis of promotion and pay rises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relationships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relationships and seniority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seniority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seniority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Merit, seniority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skill acquisition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private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private, some corporate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 the job training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 the job training, private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Private (partly state-financed)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trainings at the firm: frequent or rare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Rare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medium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frequent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frequent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Relatively frequent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59" marR="234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44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442452" y="462564"/>
            <a:ext cx="115184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Results </a:t>
            </a:r>
          </a:p>
          <a:p>
            <a:pPr algn="ctr"/>
            <a:endParaRPr lang="en-GB" sz="2000" b="1" dirty="0"/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 vis-à-vis DME: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 Relations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High share of expat-managers in case of Chinese and Japanese subsidiaries whereas it is low in case of the other two countries which is similar to DME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hu-H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subsidiary level coordination about the wages and working conditions in all the four cases in similar to DME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unions/Work councils are there in case of Indian and Korean subsidiaries in contrast with DME model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IN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relations: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long term working contracts in all the subsidiaries, in consistent with DME, except in Chinese subsidiary.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various social and other services to the employees in all the four country-subsidiaries, like in DME model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IN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Vocational training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in all the subsidiaries; however the required education levels vary from low to high, unlike DME (medium)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IN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Turnover is high, like in case of DME, in all the subsidiaries except those of India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 levels are industry-specific, similar to DME model, in </a:t>
            </a:r>
            <a:r>
              <a:rPr lang="hu-H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Chinese and Korean subsidiaries and general and firm-specific in </a:t>
            </a:r>
            <a:r>
              <a:rPr lang="hu-H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others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Trainings are frequently provided in almost all the subsidiaries, which is the similar concept in case of DME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reveal that in </a:t>
            </a:r>
            <a:r>
              <a:rPr lang="hu-H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</a:t>
            </a:r>
            <a:r>
              <a:rPr lang="hu-H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</a:t>
            </a:r>
            <a:r>
              <a:rPr lang="en-IN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areas, host country characteristics were shaping the local outcomes to a great extent, while in </a:t>
            </a:r>
            <a:r>
              <a:rPr lang="hu-H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en-IN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areas, the home country impact dominates.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01098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0"/>
            <a:ext cx="1412513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6625"/>
            <a:ext cx="1401097" cy="115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5666235"/>
            <a:ext cx="1412514" cy="119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83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442452" y="462564"/>
            <a:ext cx="1151848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prstClr val="black"/>
                </a:solidFill>
              </a:rPr>
              <a:t>Results </a:t>
            </a:r>
          </a:p>
          <a:p>
            <a:pPr algn="ctr"/>
            <a:endParaRPr lang="en-GB" sz="2000" b="1" dirty="0">
              <a:solidFill>
                <a:prstClr val="black"/>
              </a:solidFill>
            </a:endParaRPr>
          </a:p>
          <a:p>
            <a:pPr algn="just"/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Subsidiaries vis-à-vis DME: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local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Hungary,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local,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Vastu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Japanese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paris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shop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quotations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Japanese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management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Quasi-open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I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01098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0"/>
            <a:ext cx="1412513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6625"/>
            <a:ext cx="1401097" cy="115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5666235"/>
            <a:ext cx="1412514" cy="119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23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3773FF-5394-4F21-ABE3-4B773967B05C}"/>
              </a:ext>
            </a:extLst>
          </p:cNvPr>
          <p:cNvSpPr txBox="1"/>
          <p:nvPr/>
        </p:nvSpPr>
        <p:spPr>
          <a:xfrm>
            <a:off x="442452" y="545691"/>
            <a:ext cx="1151848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hu-H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u-H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</a:t>
            </a:r>
            <a:r>
              <a:rPr lang="hu-H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hu-HU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hu-H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FDI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Hungary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relations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evolve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dominate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Hungary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endParaRPr lang="hu-HU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dominate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hypothesize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hu-H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IN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IN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26" name="Picture 2" descr="Image result for china flag">
            <a:extLst>
              <a:ext uri="{FF2B5EF4-FFF2-40B4-BE49-F238E27FC236}">
                <a16:creationId xmlns:a16="http://schemas.microsoft.com/office/drawing/2014/main" xmlns="" id="{28635FA5-6EFC-4F5E-B920-F4ACACCD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01098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dia flag">
            <a:extLst>
              <a:ext uri="{FF2B5EF4-FFF2-40B4-BE49-F238E27FC236}">
                <a16:creationId xmlns:a16="http://schemas.microsoft.com/office/drawing/2014/main" xmlns="" id="{F518732E-0EBF-4850-B514-884F2E54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0"/>
            <a:ext cx="1412513" cy="11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pan flag">
            <a:extLst>
              <a:ext uri="{FF2B5EF4-FFF2-40B4-BE49-F238E27FC236}">
                <a16:creationId xmlns:a16="http://schemas.microsoft.com/office/drawing/2014/main" xmlns="" id="{22D46973-1271-4A97-9718-254885BD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5706625"/>
            <a:ext cx="1401097" cy="115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Korea flag">
            <a:extLst>
              <a:ext uri="{FF2B5EF4-FFF2-40B4-BE49-F238E27FC236}">
                <a16:creationId xmlns:a16="http://schemas.microsoft.com/office/drawing/2014/main" xmlns="" id="{7BA121AA-B7C9-4D63-B767-5E095652E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486" y="5666235"/>
            <a:ext cx="1412514" cy="119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67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800" b="1" dirty="0" err="1" smtClean="0">
                <a:solidFill>
                  <a:srgbClr val="FF0000"/>
                </a:solidFill>
              </a:rPr>
              <a:t>Thank</a:t>
            </a:r>
            <a:r>
              <a:rPr lang="hu-HU" sz="4800" b="1" dirty="0" smtClean="0">
                <a:solidFill>
                  <a:srgbClr val="FF0000"/>
                </a:solidFill>
              </a:rPr>
              <a:t>  </a:t>
            </a:r>
            <a:r>
              <a:rPr lang="hu-HU" sz="4800" b="1" dirty="0" err="1" smtClean="0">
                <a:solidFill>
                  <a:srgbClr val="FF0000"/>
                </a:solidFill>
              </a:rPr>
              <a:t>you</a:t>
            </a:r>
            <a:r>
              <a:rPr lang="hu-HU" sz="4800" b="1" dirty="0" smtClean="0">
                <a:solidFill>
                  <a:srgbClr val="FF0000"/>
                </a:solidFill>
              </a:rPr>
              <a:t> </a:t>
            </a:r>
            <a:r>
              <a:rPr lang="hu-HU" sz="4800" b="1" dirty="0" err="1" smtClean="0">
                <a:solidFill>
                  <a:srgbClr val="FF0000"/>
                </a:solidFill>
              </a:rPr>
              <a:t>for</a:t>
            </a:r>
            <a:r>
              <a:rPr lang="hu-HU" sz="4800" b="1" dirty="0" smtClean="0">
                <a:solidFill>
                  <a:srgbClr val="FF0000"/>
                </a:solidFill>
              </a:rPr>
              <a:t> </a:t>
            </a:r>
            <a:r>
              <a:rPr lang="hu-HU" sz="4800" b="1" dirty="0" err="1" smtClean="0">
                <a:solidFill>
                  <a:srgbClr val="FF0000"/>
                </a:solidFill>
              </a:rPr>
              <a:t>your</a:t>
            </a:r>
            <a:r>
              <a:rPr lang="hu-HU" sz="4800" b="1" dirty="0" smtClean="0">
                <a:solidFill>
                  <a:srgbClr val="FF0000"/>
                </a:solidFill>
              </a:rPr>
              <a:t> </a:t>
            </a:r>
            <a:r>
              <a:rPr lang="hu-HU" sz="4800" b="1" dirty="0" err="1" smtClean="0">
                <a:solidFill>
                  <a:srgbClr val="FF0000"/>
                </a:solidFill>
              </a:rPr>
              <a:t>attention</a:t>
            </a:r>
            <a:r>
              <a:rPr lang="hu-HU" sz="4800" b="1" dirty="0" smtClean="0">
                <a:solidFill>
                  <a:srgbClr val="FF0000"/>
                </a:solidFill>
              </a:rPr>
              <a:t>!</a:t>
            </a:r>
            <a:endParaRPr lang="hu-HU" sz="4800" b="1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EACES Biannual conference, 6-8 September, 2018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9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1231</Words>
  <Application>Microsoft Office PowerPoint</Application>
  <PresentationFormat>Egyéni</PresentationFormat>
  <Paragraphs>217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 Theme</vt:lpstr>
      <vt:lpstr>Employee relations in Asian subsidiaries in Hungary: home or host country factors dominate?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 Sristy</dc:creator>
  <cp:lastModifiedBy>Magdi</cp:lastModifiedBy>
  <cp:revision>33</cp:revision>
  <cp:lastPrinted>2018-09-03T14:08:57Z</cp:lastPrinted>
  <dcterms:created xsi:type="dcterms:W3CDTF">2018-05-08T17:20:07Z</dcterms:created>
  <dcterms:modified xsi:type="dcterms:W3CDTF">2018-09-03T14:11:14Z</dcterms:modified>
</cp:coreProperties>
</file>